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00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E5F04B-407B-4116-AAED-711828FB72F7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43F1AE-8660-4EAD-8506-9A7F09D1BC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6AD90F2-D4C0-4E5E-8379-BFA7727FD0AD}" type="slidenum">
              <a:rPr lang="en-GB" sz="1200">
                <a:latin typeface="+mn-lt"/>
              </a:rPr>
              <a:pPr algn="r">
                <a:defRPr/>
              </a:pPr>
              <a:t>1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CB6F35-81A7-473F-AD1C-D01DF4A600A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382BD0-DB30-4B71-8090-7185276FE1BC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C4B8F-E0F8-478B-8A7B-49D075275753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247B6-8430-4914-AED2-4D123E883F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E5D5D-CB4E-4451-B257-34782D1AC60F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E90CC-1CDA-4223-8CB2-E047FF276D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DB09A-24AA-4FE3-B654-5694AEBB5DE4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D8922-3319-4AF6-9D37-D3271A3C7D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964A1-29A2-4F5C-AB36-14B5C2ADA573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CB8D4-FA39-46B7-AA96-7897263CD6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D4D15-A391-4B35-BAB0-6DACAF035AE5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A1E1-9566-4270-A55E-09A222A43F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6EC4-A52A-4C89-846A-615A89EFC165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A877E-E031-4666-A5C7-1677CD9B2C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8C3DA-7D87-441B-97DB-39513529D5B3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8796D-4589-44C9-9EB7-1E9B9F211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28D18-4230-472B-8E54-1725FC8B3902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6C53-691B-46CC-8CAF-ECC6D51778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6CE13-FED6-4A77-969C-058244C8296B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58AB7-C288-4445-BCCA-599A5C7376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4A626-8DDF-48D8-99BE-4B1725B251BC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26C93-F989-4F1C-9C45-20E0B1BE2D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D6A84-C5F6-4159-9A1A-A566FFCA130D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E681B-A67B-4B9B-8A40-249C6296A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B54AC4-94A5-4299-8094-42F596233E2A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4BFCA1-955C-463C-BCFE-530458CFC9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3" descr="Afon teifi  river teif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0"/>
            <a:ext cx="5184775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755650" y="5229225"/>
            <a:ext cx="7200900" cy="1412875"/>
          </a:xfrm>
          <a:prstGeom prst="rect">
            <a:avLst/>
          </a:prstGeom>
          <a:solidFill>
            <a:srgbClr val="AC9B92"/>
          </a:solidFill>
          <a:ln w="9525">
            <a:solidFill>
              <a:srgbClr val="AC9B9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4000">
                <a:latin typeface="Century Gothic" pitchFamily="34" charset="0"/>
              </a:rPr>
              <a:t>Workers and the workhouse during Victorian Times</a:t>
            </a:r>
          </a:p>
        </p:txBody>
      </p:sp>
      <p:sp>
        <p:nvSpPr>
          <p:cNvPr id="14339" name="Text Box 11"/>
          <p:cNvSpPr txBox="1">
            <a:spLocks noChangeArrowheads="1"/>
          </p:cNvSpPr>
          <p:nvPr/>
        </p:nvSpPr>
        <p:spPr bwMode="auto">
          <a:xfrm>
            <a:off x="827088" y="188913"/>
            <a:ext cx="748982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>
                <a:latin typeface="Century Gothic" pitchFamily="34" charset="0"/>
              </a:rPr>
              <a:t>A series of interactive lessons and instructions for teachers to create a art project:</a:t>
            </a:r>
          </a:p>
          <a:p>
            <a:pPr algn="ctr">
              <a:spcBef>
                <a:spcPct val="50000"/>
              </a:spcBef>
            </a:pPr>
            <a:r>
              <a:rPr lang="en-GB" sz="1400" b="1">
                <a:latin typeface="Century Gothic" pitchFamily="34" charset="0"/>
              </a:rPr>
              <a:t> Years 5 a 6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2339975" y="1052513"/>
            <a:ext cx="42862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8000" b="1" i="1">
                <a:solidFill>
                  <a:srgbClr val="EAEAEA"/>
                </a:solidFill>
                <a:latin typeface="Bradley Hand ITC" pitchFamily="66" charset="0"/>
              </a:rPr>
              <a:t>Lesson 4</a:t>
            </a:r>
          </a:p>
        </p:txBody>
      </p:sp>
      <p:sp>
        <p:nvSpPr>
          <p:cNvPr id="12" name="Round Diagonal Corner Rectangle 11">
            <a:hlinkClick r:id="" action="ppaction://hlinkshowjump?jump=nextslide"/>
          </p:cNvPr>
          <p:cNvSpPr/>
          <p:nvPr/>
        </p:nvSpPr>
        <p:spPr>
          <a:xfrm>
            <a:off x="7358063" y="6429375"/>
            <a:ext cx="1785937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342" name="TextBox 12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286625" y="6457950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Next page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940425" y="0"/>
            <a:ext cx="3203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200">
                <a:solidFill>
                  <a:srgbClr val="FF0000"/>
                </a:solidFill>
              </a:rPr>
              <a:t>Used with kind permission of Aneurin Jones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 txBox="1">
            <a:spLocks noChangeArrowheads="1"/>
          </p:cNvSpPr>
          <p:nvPr/>
        </p:nvSpPr>
        <p:spPr bwMode="auto">
          <a:xfrm>
            <a:off x="214313" y="1714500"/>
            <a:ext cx="87503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GB" sz="2000">
                <a:latin typeface="Calibri" pitchFamily="34" charset="0"/>
              </a:rPr>
              <a:t>You must use your imagination during this lesson. </a:t>
            </a:r>
          </a:p>
          <a:p>
            <a:pPr marL="342900" indent="-342900">
              <a:spcBef>
                <a:spcPct val="20000"/>
              </a:spcBef>
            </a:pPr>
            <a:r>
              <a:rPr lang="en-GB" sz="2000">
                <a:latin typeface="Calibri" pitchFamily="34" charset="0"/>
              </a:rPr>
              <a:t>You must imagine that you are a worker from Victorian Times. Try and think of:</a:t>
            </a:r>
          </a:p>
          <a:p>
            <a:pPr marL="342900" indent="-342900">
              <a:spcBef>
                <a:spcPct val="20000"/>
              </a:spcBef>
            </a:pPr>
            <a:endParaRPr lang="en-GB" sz="20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GB" sz="2800">
                <a:latin typeface="Calibri" pitchFamily="34" charset="0"/>
              </a:rPr>
              <a:t>-   what type of activity the model will be doing?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GB" sz="2800">
                <a:latin typeface="Calibri" pitchFamily="34" charset="0"/>
              </a:rPr>
              <a:t>how they should stand?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GB" sz="2800">
                <a:latin typeface="Calibri" pitchFamily="34" charset="0"/>
              </a:rPr>
              <a:t>what emotion will be shown on their face? 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GB" sz="2800">
                <a:latin typeface="Calibri" pitchFamily="34" charset="0"/>
              </a:rPr>
              <a:t>what clothing would they be wearing during this period?</a:t>
            </a:r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6019800" y="6005513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16388" name="Text Box 26"/>
          <p:cNvSpPr txBox="1">
            <a:spLocks noChangeArrowheads="1"/>
          </p:cNvSpPr>
          <p:nvPr/>
        </p:nvSpPr>
        <p:spPr bwMode="auto">
          <a:xfrm>
            <a:off x="214313" y="0"/>
            <a:ext cx="8569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b="1" u="sng">
                <a:latin typeface="Calibri" pitchFamily="34" charset="0"/>
              </a:rPr>
              <a:t>Observing shape and form of the body (1).</a:t>
            </a:r>
          </a:p>
        </p:txBody>
      </p:sp>
      <p:sp>
        <p:nvSpPr>
          <p:cNvPr id="16389" name="Text Box 29"/>
          <p:cNvSpPr txBox="1">
            <a:spLocks noChangeArrowheads="1"/>
          </p:cNvSpPr>
          <p:nvPr/>
        </p:nvSpPr>
        <p:spPr bwMode="auto">
          <a:xfrm>
            <a:off x="214313" y="785813"/>
            <a:ext cx="8715375" cy="650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Calibri" pitchFamily="34" charset="0"/>
              </a:rPr>
              <a:t>Task for groups between 4-6 pupils: </a:t>
            </a:r>
            <a:r>
              <a:rPr lang="en-GB">
                <a:latin typeface="Calibri" pitchFamily="34" charset="0"/>
              </a:rPr>
              <a:t>Experiment with bodily poses and record these by using a digital camera or by creating a short film.</a:t>
            </a:r>
            <a:endParaRPr lang="en-GB" b="1">
              <a:latin typeface="Calibri" pitchFamily="34" charset="0"/>
            </a:endParaRPr>
          </a:p>
        </p:txBody>
      </p:sp>
      <p:sp>
        <p:nvSpPr>
          <p:cNvPr id="16390" name="Text Box 30"/>
          <p:cNvSpPr txBox="1">
            <a:spLocks noChangeArrowheads="1"/>
          </p:cNvSpPr>
          <p:nvPr/>
        </p:nvSpPr>
        <p:spPr bwMode="auto">
          <a:xfrm>
            <a:off x="785813" y="5500688"/>
            <a:ext cx="7500937" cy="5905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>
                <a:latin typeface="Calibri" pitchFamily="34" charset="0"/>
              </a:rPr>
              <a:t>Your teacher is looking for good use of technology to record bodily poses of workers during the Victorian period. </a:t>
            </a:r>
          </a:p>
        </p:txBody>
      </p:sp>
      <p:sp>
        <p:nvSpPr>
          <p:cNvPr id="22" name="Round Diagonal Corner Rectangle 21">
            <a:hlinkClick r:id="" action="ppaction://hlinkshowjump?jump=previousslide"/>
          </p:cNvPr>
          <p:cNvSpPr/>
          <p:nvPr/>
        </p:nvSpPr>
        <p:spPr>
          <a:xfrm>
            <a:off x="0" y="6429375"/>
            <a:ext cx="2500313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92" name="TextBox 22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0" y="6461125"/>
            <a:ext cx="250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Previous page</a:t>
            </a:r>
          </a:p>
        </p:txBody>
      </p:sp>
      <p:sp>
        <p:nvSpPr>
          <p:cNvPr id="19" name="Round Diagonal Corner Rectangle 18">
            <a:hlinkClick r:id="" action="ppaction://hlinkshowjump?jump=nextslide"/>
          </p:cNvPr>
          <p:cNvSpPr/>
          <p:nvPr/>
        </p:nvSpPr>
        <p:spPr>
          <a:xfrm>
            <a:off x="7358063" y="6429375"/>
            <a:ext cx="1785937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94" name="TextBox 19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286625" y="6457950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Next page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6"/>
          <p:cNvSpPr txBox="1">
            <a:spLocks noChangeArrowheads="1"/>
          </p:cNvSpPr>
          <p:nvPr/>
        </p:nvSpPr>
        <p:spPr bwMode="auto">
          <a:xfrm>
            <a:off x="6019800" y="6005513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18434" name="Text Box 8"/>
          <p:cNvSpPr txBox="1">
            <a:spLocks noChangeArrowheads="1"/>
          </p:cNvSpPr>
          <p:nvPr/>
        </p:nvSpPr>
        <p:spPr bwMode="auto">
          <a:xfrm>
            <a:off x="2627313" y="3789363"/>
            <a:ext cx="3600450" cy="2428875"/>
          </a:xfrm>
          <a:prstGeom prst="rect">
            <a:avLst/>
          </a:prstGeom>
          <a:gradFill rotWithShape="1">
            <a:gsLst>
              <a:gs pos="0">
                <a:srgbClr val="D685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Century Gothic" pitchFamily="34" charset="0"/>
              </a:rPr>
              <a:t>Concentrate on the following elements: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Shape and form of the body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Emotion shown on the face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What parts of the body are used to show pain or tiredness?</a:t>
            </a:r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5429250" y="1000125"/>
            <a:ext cx="3000375" cy="1192213"/>
          </a:xfrm>
          <a:prstGeom prst="rect">
            <a:avLst/>
          </a:prstGeom>
          <a:gradFill rotWithShape="1">
            <a:gsLst>
              <a:gs pos="0">
                <a:srgbClr val="FF7C8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Century Gothic" pitchFamily="34" charset="0"/>
              </a:rPr>
              <a:t>Equipment available</a:t>
            </a:r>
            <a:r>
              <a:rPr lang="en-US" b="1">
                <a:latin typeface="Century Gothic" pitchFamily="34" charset="0"/>
              </a:rPr>
              <a:t>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Digital camera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Video camera</a:t>
            </a:r>
          </a:p>
        </p:txBody>
      </p:sp>
      <p:sp>
        <p:nvSpPr>
          <p:cNvPr id="18436" name="Text Box 10"/>
          <p:cNvSpPr txBox="1">
            <a:spLocks noChangeArrowheads="1"/>
          </p:cNvSpPr>
          <p:nvPr/>
        </p:nvSpPr>
        <p:spPr bwMode="auto">
          <a:xfrm>
            <a:off x="214313" y="1000125"/>
            <a:ext cx="2759075" cy="2430463"/>
          </a:xfrm>
          <a:prstGeom prst="rect">
            <a:avLst/>
          </a:prstGeom>
          <a:gradFill rotWithShape="1">
            <a:gsLst>
              <a:gs pos="0">
                <a:srgbClr val="99FF66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Century Gothic" pitchFamily="34" charset="0"/>
              </a:rPr>
              <a:t>Key words: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Shape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Form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Pose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Light and shadow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Texture</a:t>
            </a:r>
          </a:p>
        </p:txBody>
      </p:sp>
      <p:sp>
        <p:nvSpPr>
          <p:cNvPr id="18437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400" b="1" u="sng"/>
              <a:t>Observing shape and form of the body (1).</a:t>
            </a:r>
          </a:p>
          <a:p>
            <a:pPr algn="ctr">
              <a:spcBef>
                <a:spcPct val="50000"/>
              </a:spcBef>
            </a:pPr>
            <a:endParaRPr lang="en-GB" sz="3400" b="1" u="sng">
              <a:latin typeface="Calibri" pitchFamily="34" charset="0"/>
            </a:endParaRPr>
          </a:p>
        </p:txBody>
      </p:sp>
      <p:sp>
        <p:nvSpPr>
          <p:cNvPr id="18438" name="Text Box 32"/>
          <p:cNvSpPr txBox="1">
            <a:spLocks noChangeArrowheads="1"/>
          </p:cNvSpPr>
          <p:nvPr/>
        </p:nvSpPr>
        <p:spPr bwMode="auto">
          <a:xfrm>
            <a:off x="2571750" y="1000125"/>
            <a:ext cx="2428875" cy="2368550"/>
          </a:xfrm>
          <a:prstGeom prst="rect">
            <a:avLst/>
          </a:prstGeom>
          <a:gradFill rotWithShape="1">
            <a:gsLst>
              <a:gs pos="0">
                <a:srgbClr val="99FF66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400" b="1">
              <a:latin typeface="Century Gothic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Feelings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Tiredness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Workers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Poor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Ragged clothes</a:t>
            </a:r>
          </a:p>
        </p:txBody>
      </p:sp>
      <p:sp>
        <p:nvSpPr>
          <p:cNvPr id="22" name="Round Diagonal Corner Rectangle 21">
            <a:hlinkClick r:id="" action="ppaction://hlinkshowjump?jump=previousslide"/>
          </p:cNvPr>
          <p:cNvSpPr/>
          <p:nvPr/>
        </p:nvSpPr>
        <p:spPr>
          <a:xfrm>
            <a:off x="0" y="6429375"/>
            <a:ext cx="2500313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40" name="TextBox 22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0" y="6461125"/>
            <a:ext cx="250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Previous page</a:t>
            </a:r>
          </a:p>
        </p:txBody>
      </p:sp>
      <p:pic>
        <p:nvPicPr>
          <p:cNvPr id="1844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42938" y="3643313"/>
            <a:ext cx="1889125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63" y="2214563"/>
            <a:ext cx="25717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5A28091A99F4D9721BE1025ECA97A" ma:contentTypeVersion="0" ma:contentTypeDescription="Create a new document." ma:contentTypeScope="" ma:versionID="3c88900e9c4a633fa4e7011e7abcc4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1460EE-1758-4429-A4F7-74CFA16E2E47}"/>
</file>

<file path=customXml/itemProps2.xml><?xml version="1.0" encoding="utf-8"?>
<ds:datastoreItem xmlns:ds="http://schemas.openxmlformats.org/officeDocument/2006/customXml" ds:itemID="{72DEF465-56A1-4C4E-A2D3-96B1D95A46D0}"/>
</file>

<file path=customXml/itemProps3.xml><?xml version="1.0" encoding="utf-8"?>
<ds:datastoreItem xmlns:ds="http://schemas.openxmlformats.org/officeDocument/2006/customXml" ds:itemID="{3E49EA52-457D-4FCC-AECB-BC3D59F6A179}"/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206</Words>
  <Application>Microsoft Office PowerPoint</Application>
  <PresentationFormat>On-screen Show (4:3)</PresentationFormat>
  <Paragraphs>42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Bradley Hand ITC</vt:lpstr>
      <vt:lpstr>Times New Roman</vt:lpstr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Morwenna</dc:creator>
  <cp:lastModifiedBy>scullh</cp:lastModifiedBy>
  <cp:revision>11</cp:revision>
  <dcterms:created xsi:type="dcterms:W3CDTF">2010-01-10T17:18:05Z</dcterms:created>
  <dcterms:modified xsi:type="dcterms:W3CDTF">2010-04-22T09:11:54Z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0x0101003815A28091A99F4D9721BE1025ECA97A</vt:lpwstr>
  </property>
</Properties>
</file>